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1" r:id="rId5"/>
    <p:sldId id="263" r:id="rId6"/>
    <p:sldId id="265" r:id="rId7"/>
    <p:sldId id="266" r:id="rId8"/>
    <p:sldId id="267" r:id="rId9"/>
    <p:sldId id="268" r:id="rId10"/>
    <p:sldId id="269" r:id="rId11"/>
    <p:sldId id="270" r:id="rId12"/>
    <p:sldId id="272"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709"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AutoNum type="arabicPeriod"/>
            </a:pPr>
            <a:endParaRPr lang="en-US" dirty="0" smtClean="0"/>
          </a:p>
          <a:p>
            <a:pPr marL="342900" indent="-342900">
              <a:lnSpc>
                <a:spcPct val="150000"/>
              </a:lnSpc>
              <a:buAutoNum type="arabicPeriod"/>
            </a:pPr>
            <a:r>
              <a:rPr lang="en-US" dirty="0" smtClean="0"/>
              <a:t>City Information</a:t>
            </a:r>
          </a:p>
          <a:p>
            <a:pPr marL="342900" indent="-342900">
              <a:lnSpc>
                <a:spcPct val="150000"/>
              </a:lnSpc>
              <a:buAutoNum type="arabicPeriod"/>
            </a:pPr>
            <a:r>
              <a:rPr lang="en-US" dirty="0" smtClean="0"/>
              <a:t>Order your food</a:t>
            </a:r>
          </a:p>
          <a:p>
            <a:pPr marL="342900" indent="-342900">
              <a:lnSpc>
                <a:spcPct val="150000"/>
              </a:lnSpc>
              <a:buAutoNum type="arabicPeriod"/>
            </a:pPr>
            <a:r>
              <a:rPr lang="en-US" dirty="0" smtClean="0"/>
              <a:t>Music &amp; Entertainment</a:t>
            </a:r>
          </a:p>
          <a:p>
            <a:pPr marL="342900" indent="-342900">
              <a:lnSpc>
                <a:spcPct val="150000"/>
              </a:lnSpc>
              <a:buAutoNum type="arabicPeriod"/>
            </a:pPr>
            <a:r>
              <a:rPr lang="en-US" dirty="0" smtClean="0"/>
              <a:t>Know your hotel</a:t>
            </a:r>
          </a:p>
          <a:p>
            <a:pPr marL="342900" indent="-342900">
              <a:lnSpc>
                <a:spcPct val="150000"/>
              </a:lnSpc>
              <a:buAutoNum type="arabicPeriod"/>
            </a:pPr>
            <a:r>
              <a:rPr lang="en-US" dirty="0" smtClean="0"/>
              <a:t>Book a cab</a:t>
            </a:r>
          </a:p>
          <a:p>
            <a:pPr marL="342900" indent="-342900">
              <a:lnSpc>
                <a:spcPct val="150000"/>
              </a:lnSpc>
              <a:buAutoNum type="arabicPeriod"/>
            </a:pPr>
            <a:r>
              <a:rPr lang="en-US" dirty="0" smtClean="0"/>
              <a:t>Book a flight</a:t>
            </a:r>
          </a:p>
          <a:p>
            <a:pPr marL="342900" indent="-342900">
              <a:lnSpc>
                <a:spcPct val="150000"/>
              </a:lnSpc>
              <a:buAutoNum type="arabicPeriod"/>
            </a:pPr>
            <a:r>
              <a:rPr lang="en-US" dirty="0" smtClean="0"/>
              <a:t>Book a hotel</a:t>
            </a:r>
          </a:p>
          <a:p>
            <a:pPr marL="342900" indent="-342900">
              <a:lnSpc>
                <a:spcPct val="150000"/>
              </a:lnSpc>
              <a:buAutoNum type="arabicPeriod"/>
            </a:pPr>
            <a:r>
              <a:rPr lang="en-US" dirty="0" smtClean="0"/>
              <a:t>Shop Online</a:t>
            </a:r>
            <a:endParaRPr lang="en-US" dirty="0"/>
          </a:p>
        </p:txBody>
      </p:sp>
      <p:sp>
        <p:nvSpPr>
          <p:cNvPr id="6" name="Rectangle 5"/>
          <p:cNvSpPr/>
          <p:nvPr/>
        </p:nvSpPr>
        <p:spPr>
          <a:xfrm>
            <a:off x="1600200" y="1524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Welcome to the world of Hilton Services</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524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Restaurant guest</a:t>
            </a:r>
            <a:endParaRPr lang="en-US" dirty="0"/>
          </a:p>
        </p:txBody>
      </p:sp>
      <p:sp>
        <p:nvSpPr>
          <p:cNvPr id="7" name="Rectangle 6"/>
          <p:cNvSpPr/>
          <p:nvPr/>
        </p:nvSpPr>
        <p:spPr>
          <a:xfrm>
            <a:off x="1828800" y="2362200"/>
            <a:ext cx="59436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 have ordered following food items.   </a:t>
            </a:r>
          </a:p>
          <a:p>
            <a:pPr marL="342900" indent="-342900">
              <a:buAutoNum type="arabicPeriod"/>
            </a:pPr>
            <a:r>
              <a:rPr lang="en-US" dirty="0" smtClean="0"/>
              <a:t>Egg &amp; Omelet -  Rs.500</a:t>
            </a:r>
          </a:p>
          <a:p>
            <a:pPr marL="342900" indent="-342900">
              <a:buAutoNum type="arabicPeriod"/>
            </a:pPr>
            <a:r>
              <a:rPr lang="en-US" dirty="0" smtClean="0"/>
              <a:t>Pizza   - Rs. 200</a:t>
            </a:r>
          </a:p>
          <a:p>
            <a:pPr marL="342900" indent="-342900"/>
            <a:r>
              <a:rPr lang="en-US" dirty="0" smtClean="0"/>
              <a:t>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the order is booked, information will be sent to Kitchen using hotel information system. </a:t>
            </a:r>
            <a:endParaRPr lang="en-US" dirty="0"/>
          </a:p>
        </p:txBody>
      </p:sp>
      <p:sp>
        <p:nvSpPr>
          <p:cNvPr id="24" name="Rectangle 23"/>
          <p:cNvSpPr/>
          <p:nvPr/>
        </p:nvSpPr>
        <p:spPr>
          <a:xfrm>
            <a:off x="1219200" y="3200400"/>
            <a:ext cx="7239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Click here to confirm the order.</a:t>
            </a:r>
            <a:endParaRPr lang="en-US"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Restaurant guest</a:t>
            </a:r>
            <a:endParaRPr lang="en-US" dirty="0"/>
          </a:p>
        </p:txBody>
      </p:sp>
      <p:sp>
        <p:nvSpPr>
          <p:cNvPr id="7" name="Rectangle 6"/>
          <p:cNvSpPr/>
          <p:nvPr/>
        </p:nvSpPr>
        <p:spPr>
          <a:xfrm>
            <a:off x="1828800" y="2362200"/>
            <a:ext cx="59436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Kindly select the option to make the payment   </a:t>
            </a:r>
          </a:p>
          <a:p>
            <a:pPr marL="342900" indent="-342900">
              <a:buAutoNum type="arabicPeriod"/>
            </a:pPr>
            <a:r>
              <a:rPr lang="en-US" dirty="0" smtClean="0"/>
              <a:t>Visa</a:t>
            </a:r>
          </a:p>
          <a:p>
            <a:pPr marL="342900" indent="-342900">
              <a:buAutoNum type="arabicPeriod"/>
            </a:pPr>
            <a:r>
              <a:rPr lang="en-US" dirty="0" err="1" smtClean="0"/>
              <a:t>Mastercard</a:t>
            </a:r>
            <a:r>
              <a:rPr lang="en-US" dirty="0" smtClean="0"/>
              <a:t>   </a:t>
            </a:r>
          </a:p>
          <a:p>
            <a:pPr marL="342900" indent="-342900"/>
            <a:r>
              <a:rPr lang="en-US" dirty="0" smtClean="0"/>
              <a:t>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the order is booked, information will be sent to Kitchen using hotel information system. </a:t>
            </a:r>
            <a:endParaRPr lang="en-US" dirty="0"/>
          </a:p>
        </p:txBody>
      </p:sp>
      <p:sp>
        <p:nvSpPr>
          <p:cNvPr id="24" name="Rectangle 23"/>
          <p:cNvSpPr/>
          <p:nvPr/>
        </p:nvSpPr>
        <p:spPr>
          <a:xfrm>
            <a:off x="1219200" y="3200400"/>
            <a:ext cx="7239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Click here to make the payment.</a:t>
            </a:r>
            <a:endParaRPr 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Restaurant guest</a:t>
            </a:r>
            <a:endParaRPr lang="en-US" dirty="0"/>
          </a:p>
        </p:txBody>
      </p:sp>
      <p:sp>
        <p:nvSpPr>
          <p:cNvPr id="7" name="Rectangle 6"/>
          <p:cNvSpPr/>
          <p:nvPr/>
        </p:nvSpPr>
        <p:spPr>
          <a:xfrm>
            <a:off x="1828800" y="2362200"/>
            <a:ext cx="59436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We have received the payment. The order will be placed at your table in next 30 minutes. In case you want to add something more to your order click the link below </a:t>
            </a:r>
          </a:p>
          <a:p>
            <a:pPr marL="342900" indent="-342900"/>
            <a:r>
              <a:rPr lang="en-US" dirty="0" smtClean="0"/>
              <a:t>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the order is booked, information will be sent to Kitchen using hotel information system. </a:t>
            </a:r>
            <a:endParaRPr lang="en-US" dirty="0"/>
          </a:p>
        </p:txBody>
      </p:sp>
      <p:sp>
        <p:nvSpPr>
          <p:cNvPr id="24" name="Rectangle 23"/>
          <p:cNvSpPr/>
          <p:nvPr/>
        </p:nvSpPr>
        <p:spPr>
          <a:xfrm>
            <a:off x="1219200" y="3200400"/>
            <a:ext cx="7239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Click here to order your food.</a:t>
            </a:r>
            <a:endParaRPr lang="en-US"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AutoNum type="arabicPeriod"/>
            </a:pPr>
            <a:endParaRPr lang="en-US" dirty="0" smtClean="0"/>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History</a:t>
            </a:r>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Government &amp; Policies</a:t>
            </a:r>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Civic Administration</a:t>
            </a:r>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Economy</a:t>
            </a:r>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Utility Services</a:t>
            </a:r>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Demographics</a:t>
            </a:r>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Culture</a:t>
            </a:r>
          </a:p>
          <a:p>
            <a:pPr marL="800100" lvl="1" indent="-342900">
              <a:lnSpc>
                <a:spcPct val="150000"/>
              </a:lnSpc>
              <a:buFont typeface="+mj-lt"/>
              <a:buAutoNum type="alphaLcPeriod"/>
            </a:pPr>
            <a:r>
              <a:rPr lang="en-US" sz="1200" dirty="0" smtClean="0">
                <a:solidFill>
                  <a:schemeClr val="bg1"/>
                </a:solidFill>
                <a:latin typeface="Calibri" pitchFamily="34" charset="0"/>
                <a:ea typeface="Calibri" pitchFamily="34" charset="0"/>
                <a:cs typeface="Times New Roman" pitchFamily="18" charset="0"/>
              </a:rPr>
              <a:t>Festivals</a:t>
            </a:r>
          </a:p>
          <a:p>
            <a:pPr marL="800100" lvl="1" indent="-342900">
              <a:lnSpc>
                <a:spcPct val="150000"/>
              </a:lnSpc>
              <a:buFont typeface="+mj-lt"/>
              <a:buAutoNum type="alphaLcPeriod"/>
            </a:pPr>
            <a:r>
              <a:rPr lang="en-US" sz="1200" dirty="0" smtClean="0">
                <a:solidFill>
                  <a:schemeClr val="bg1"/>
                </a:solidFill>
                <a:latin typeface="Calibri" pitchFamily="34" charset="0"/>
                <a:ea typeface="Calibri" pitchFamily="34" charset="0"/>
                <a:cs typeface="Times New Roman" pitchFamily="18" charset="0"/>
              </a:rPr>
              <a:t>Cuisine</a:t>
            </a:r>
          </a:p>
          <a:p>
            <a:pPr marL="342900" indent="-342900">
              <a:lnSpc>
                <a:spcPct val="150000"/>
              </a:lnSpc>
              <a:buFont typeface="+mj-lt"/>
              <a:buAutoNum type="arabicPeriod"/>
            </a:pPr>
            <a:r>
              <a:rPr lang="en-US" sz="1200" dirty="0" smtClean="0">
                <a:solidFill>
                  <a:schemeClr val="bg1"/>
                </a:solidFill>
                <a:latin typeface="Calibri" pitchFamily="34" charset="0"/>
                <a:ea typeface="Calibri" pitchFamily="34" charset="0"/>
                <a:cs typeface="Times New Roman" pitchFamily="18" charset="0"/>
              </a:rPr>
              <a:t>Transport</a:t>
            </a:r>
          </a:p>
          <a:p>
            <a:pPr marL="800100" lvl="1" indent="-342900">
              <a:lnSpc>
                <a:spcPct val="150000"/>
              </a:lnSpc>
              <a:buFont typeface="+mj-lt"/>
              <a:buAutoNum type="alphaLcPeriod"/>
            </a:pPr>
            <a:r>
              <a:rPr lang="en-US" sz="1200" dirty="0" smtClean="0">
                <a:solidFill>
                  <a:schemeClr val="bg1"/>
                </a:solidFill>
                <a:latin typeface="Calibri" pitchFamily="34" charset="0"/>
                <a:ea typeface="Calibri" pitchFamily="34" charset="0"/>
                <a:cs typeface="Times New Roman" pitchFamily="18" charset="0"/>
              </a:rPr>
              <a:t>Air</a:t>
            </a:r>
          </a:p>
          <a:p>
            <a:pPr marL="800100" lvl="1" indent="-342900">
              <a:lnSpc>
                <a:spcPct val="150000"/>
              </a:lnSpc>
              <a:buFont typeface="+mj-lt"/>
              <a:buAutoNum type="alphaLcPeriod"/>
            </a:pPr>
            <a:r>
              <a:rPr lang="en-US" sz="1200" dirty="0" smtClean="0">
                <a:solidFill>
                  <a:schemeClr val="bg1"/>
                </a:solidFill>
                <a:latin typeface="Calibri" pitchFamily="34" charset="0"/>
                <a:ea typeface="Calibri" pitchFamily="34" charset="0"/>
                <a:cs typeface="Times New Roman" pitchFamily="18" charset="0"/>
              </a:rPr>
              <a:t>Rail</a:t>
            </a:r>
          </a:p>
          <a:p>
            <a:pPr marL="800100" lvl="1" indent="-342900">
              <a:lnSpc>
                <a:spcPct val="150000"/>
              </a:lnSpc>
              <a:buFont typeface="+mj-lt"/>
              <a:buAutoNum type="alphaLcPeriod"/>
            </a:pPr>
            <a:r>
              <a:rPr lang="en-US" sz="1200" dirty="0" smtClean="0">
                <a:solidFill>
                  <a:schemeClr val="bg1"/>
                </a:solidFill>
                <a:latin typeface="Calibri" pitchFamily="34" charset="0"/>
                <a:ea typeface="Calibri" pitchFamily="34" charset="0"/>
                <a:cs typeface="Times New Roman" pitchFamily="18" charset="0"/>
              </a:rPr>
              <a:t>Roads</a:t>
            </a:r>
          </a:p>
          <a:p>
            <a:pPr marL="342900" indent="-342900">
              <a:lnSpc>
                <a:spcPct val="150000"/>
              </a:lnSpc>
              <a:buFont typeface="+mj-lt"/>
              <a:buAutoNum type="arabicPeriod"/>
            </a:pPr>
            <a:r>
              <a:rPr lang="en-US" sz="1200" dirty="0" smtClean="0">
                <a:solidFill>
                  <a:schemeClr val="bg1"/>
                </a:solidFill>
                <a:latin typeface="Calibri" pitchFamily="34" charset="0"/>
                <a:cs typeface="Times New Roman" pitchFamily="18" charset="0"/>
              </a:rPr>
              <a:t>Geography</a:t>
            </a:r>
          </a:p>
          <a:p>
            <a:pPr marL="800100" lvl="1" indent="-342900">
              <a:lnSpc>
                <a:spcPct val="150000"/>
              </a:lnSpc>
              <a:buFont typeface="+mj-lt"/>
              <a:buAutoNum type="alphaLcParenR"/>
            </a:pPr>
            <a:r>
              <a:rPr lang="en-US" sz="1200" dirty="0" smtClean="0">
                <a:solidFill>
                  <a:schemeClr val="bg1"/>
                </a:solidFill>
                <a:latin typeface="Calibri" pitchFamily="34" charset="0"/>
                <a:cs typeface="Times New Roman" pitchFamily="18" charset="0"/>
              </a:rPr>
              <a:t>Climate</a:t>
            </a:r>
            <a:endParaRPr lang="en-US" sz="1200" dirty="0" smtClean="0">
              <a:solidFill>
                <a:schemeClr val="bg1"/>
              </a:solidFill>
              <a:latin typeface="Arial" pitchFamily="34" charset="0"/>
            </a:endParaRPr>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City Information</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
        <p:nvSpPr>
          <p:cNvPr id="7" name="Rectangle 6"/>
          <p:cNvSpPr/>
          <p:nvPr/>
        </p:nvSpPr>
        <p:spPr>
          <a:xfrm>
            <a:off x="1828800" y="2667000"/>
            <a:ext cx="5943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dirty="0" smtClean="0"/>
              <a:t>Enter your room No. ---------------</a:t>
            </a:r>
          </a:p>
          <a:p>
            <a:pPr algn="ctr"/>
            <a:r>
              <a:rPr lang="en-US" dirty="0" smtClean="0"/>
              <a:t>Enter your Name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guest enters the room No. It will fetch the information </a:t>
            </a:r>
            <a:r>
              <a:rPr lang="en-US" dirty="0" err="1" smtClean="0"/>
              <a:t>wrt</a:t>
            </a:r>
            <a:r>
              <a:rPr lang="en-US" dirty="0" smtClean="0"/>
              <a:t>. Hotel room  from Hotel Information system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
        <p:nvSpPr>
          <p:cNvPr id="7" name="Rectangle 6"/>
          <p:cNvSpPr/>
          <p:nvPr/>
        </p:nvSpPr>
        <p:spPr>
          <a:xfrm>
            <a:off x="1828800" y="2286000"/>
            <a:ext cx="59436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Dear Mr. </a:t>
            </a:r>
            <a:r>
              <a:rPr lang="en-US" smtClean="0"/>
              <a:t>Richardson</a:t>
            </a:r>
            <a:endParaRPr lang="en-US" dirty="0" smtClean="0"/>
          </a:p>
          <a:p>
            <a:pPr algn="ctr"/>
            <a:r>
              <a:rPr lang="en-US" dirty="0" smtClean="0"/>
              <a:t>We value your stay with us. Kindly book your order</a:t>
            </a:r>
          </a:p>
          <a:p>
            <a:pPr marL="342900" indent="-342900"/>
            <a:r>
              <a:rPr lang="en-US" dirty="0" smtClean="0"/>
              <a:t>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guest enters the room No. It will fetch the information </a:t>
            </a:r>
            <a:r>
              <a:rPr lang="en-US" dirty="0" err="1" smtClean="0"/>
              <a:t>wrt</a:t>
            </a:r>
            <a:r>
              <a:rPr lang="en-US" dirty="0" smtClean="0"/>
              <a:t>. Hotel room  from Hotel Information system </a:t>
            </a:r>
            <a:endParaRPr lang="en-US" dirty="0"/>
          </a:p>
        </p:txBody>
      </p:sp>
      <p:graphicFrame>
        <p:nvGraphicFramePr>
          <p:cNvPr id="10" name="Table 9"/>
          <p:cNvGraphicFramePr>
            <a:graphicFrameLocks noGrp="1"/>
          </p:cNvGraphicFramePr>
          <p:nvPr/>
        </p:nvGraphicFramePr>
        <p:xfrm>
          <a:off x="2514600" y="2819400"/>
          <a:ext cx="3276600" cy="1828800"/>
        </p:xfrm>
        <a:graphic>
          <a:graphicData uri="http://schemas.openxmlformats.org/drawingml/2006/table">
            <a:tbl>
              <a:tblPr/>
              <a:tblGrid>
                <a:gridCol w="1020580"/>
                <a:gridCol w="2256020"/>
              </a:tblGrid>
              <a:tr h="314794">
                <a:tc>
                  <a:txBody>
                    <a:bodyPr/>
                    <a:lstStyle/>
                    <a:p>
                      <a:pPr algn="l" fontAlgn="b"/>
                      <a:r>
                        <a:rPr lang="en-US" sz="1100" b="1" i="0" u="none" strike="noStrike" dirty="0">
                          <a:solidFill>
                            <a:srgbClr val="000000"/>
                          </a:solidFill>
                          <a:latin typeface="Calibri"/>
                        </a:rPr>
                        <a:t>Menu</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1" i="0" u="none" strike="noStrike">
                          <a:solidFill>
                            <a:srgbClr val="000000"/>
                          </a:solidFill>
                          <a:latin typeface="Calibri"/>
                        </a:rPr>
                        <a:t>Price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99803">
                <a:tc>
                  <a:txBody>
                    <a:bodyPr/>
                    <a:lstStyle/>
                    <a:p>
                      <a:pPr algn="l" fontAlgn="b"/>
                      <a:r>
                        <a:rPr lang="en-US" sz="1100" b="0" i="0" u="none" strike="noStrike">
                          <a:solidFill>
                            <a:srgbClr val="000000"/>
                          </a:solidFill>
                          <a:latin typeface="Calibri"/>
                        </a:rPr>
                        <a:t>Pizza</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200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803">
                <a:tc>
                  <a:txBody>
                    <a:bodyPr/>
                    <a:lstStyle/>
                    <a:p>
                      <a:pPr algn="l" fontAlgn="b"/>
                      <a:r>
                        <a:rPr lang="en-US" sz="1100" b="0" i="0" u="none" strike="noStrike">
                          <a:solidFill>
                            <a:srgbClr val="000000"/>
                          </a:solidFill>
                          <a:latin typeface="Calibri"/>
                        </a:rPr>
                        <a:t>Burger</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400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803">
                <a:tc>
                  <a:txBody>
                    <a:bodyPr/>
                    <a:lstStyle/>
                    <a:p>
                      <a:pPr algn="l" fontAlgn="b"/>
                      <a:r>
                        <a:rPr lang="en-US" sz="1100" b="0" i="0" u="none" strike="noStrike">
                          <a:solidFill>
                            <a:srgbClr val="000000"/>
                          </a:solidFill>
                          <a:latin typeface="Calibri"/>
                        </a:rPr>
                        <a:t>Egg &amp; Omelete</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500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803">
                <a:tc>
                  <a:txBody>
                    <a:bodyPr/>
                    <a:lstStyle/>
                    <a:p>
                      <a:pPr algn="l" fontAlgn="b"/>
                      <a:r>
                        <a:rPr lang="en-US" sz="1100" b="1" i="0" u="none" strike="noStrike" dirty="0">
                          <a:solidFill>
                            <a:srgbClr val="000000"/>
                          </a:solidFill>
                          <a:latin typeface="Calibri"/>
                        </a:rPr>
                        <a:t>Fish Curry</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800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794">
                <a:tc>
                  <a:txBody>
                    <a:bodyPr/>
                    <a:lstStyle/>
                    <a:p>
                      <a:pPr algn="l" fontAlgn="b"/>
                      <a:r>
                        <a:rPr lang="en-US" sz="1100" b="1" i="0" u="none" strike="noStrike" dirty="0">
                          <a:solidFill>
                            <a:srgbClr val="000000"/>
                          </a:solidFill>
                          <a:latin typeface="Calibri"/>
                        </a:rPr>
                        <a:t>Chicken Curry</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1000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2" name="Straight Connector 11"/>
          <p:cNvCxnSpPr/>
          <p:nvPr/>
        </p:nvCxnSpPr>
        <p:spPr>
          <a:xfrm>
            <a:off x="4572000" y="2819400"/>
            <a:ext cx="0" cy="1828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495800" y="2923401"/>
            <a:ext cx="1352614" cy="276999"/>
          </a:xfrm>
          <a:prstGeom prst="rect">
            <a:avLst/>
          </a:prstGeom>
          <a:noFill/>
        </p:spPr>
        <p:txBody>
          <a:bodyPr wrap="none" rtlCol="0">
            <a:spAutoFit/>
          </a:bodyPr>
          <a:lstStyle/>
          <a:p>
            <a:r>
              <a:rPr lang="en-US" sz="1200" b="1" dirty="0" smtClean="0"/>
              <a:t>Select your option</a:t>
            </a:r>
            <a:endParaRPr lang="en-US" sz="1200" b="1" dirty="0"/>
          </a:p>
        </p:txBody>
      </p:sp>
      <p:sp>
        <p:nvSpPr>
          <p:cNvPr id="16" name="Oval 15"/>
          <p:cNvSpPr/>
          <p:nvPr/>
        </p:nvSpPr>
        <p:spPr>
          <a:xfrm>
            <a:off x="4724400" y="32004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724400" y="35052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724400" y="38100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724400" y="41148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724400" y="44196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572000" y="4676001"/>
            <a:ext cx="891013" cy="276999"/>
          </a:xfrm>
          <a:prstGeom prst="rect">
            <a:avLst/>
          </a:prstGeom>
          <a:solidFill>
            <a:srgbClr val="FFFF00"/>
          </a:solidFill>
          <a:ln>
            <a:noFill/>
          </a:ln>
        </p:spPr>
        <p:txBody>
          <a:bodyPr wrap="none" rtlCol="0">
            <a:spAutoFit/>
          </a:bodyPr>
          <a:lstStyle/>
          <a:p>
            <a:r>
              <a:rPr lang="en-US" sz="1200" b="1" dirty="0" smtClean="0"/>
              <a:t>Order Now</a:t>
            </a:r>
            <a:endParaRPr lang="en-US" sz="12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
        <p:nvSpPr>
          <p:cNvPr id="7" name="Rectangle 6"/>
          <p:cNvSpPr/>
          <p:nvPr/>
        </p:nvSpPr>
        <p:spPr>
          <a:xfrm>
            <a:off x="1828800" y="2362200"/>
            <a:ext cx="59436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You have ordered following food items. Kindly note that the order will be booked under your room charges.  </a:t>
            </a:r>
          </a:p>
          <a:p>
            <a:pPr marL="342900" indent="-342900">
              <a:buAutoNum type="arabicPeriod"/>
            </a:pPr>
            <a:r>
              <a:rPr lang="en-US" dirty="0" smtClean="0"/>
              <a:t>Egg &amp; Omelet -  Rs.500</a:t>
            </a:r>
          </a:p>
          <a:p>
            <a:pPr marL="342900" indent="-342900">
              <a:buAutoNum type="arabicPeriod"/>
            </a:pPr>
            <a:r>
              <a:rPr lang="en-US" dirty="0" smtClean="0"/>
              <a:t>Pizza   - Rs. 200</a:t>
            </a:r>
          </a:p>
          <a:p>
            <a:pPr marL="342900" indent="-342900"/>
            <a:r>
              <a:rPr lang="en-US" dirty="0" smtClean="0"/>
              <a:t>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the order is booked, information will be sent to Kitchen using hotel information system. </a:t>
            </a:r>
            <a:endParaRPr lang="en-US" dirty="0"/>
          </a:p>
        </p:txBody>
      </p:sp>
      <p:sp>
        <p:nvSpPr>
          <p:cNvPr id="24" name="Rectangle 23"/>
          <p:cNvSpPr/>
          <p:nvPr/>
        </p:nvSpPr>
        <p:spPr>
          <a:xfrm>
            <a:off x="1219200" y="3200400"/>
            <a:ext cx="72390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Click here to confirm the order.</a:t>
            </a:r>
            <a:endParaRPr lang="en-US" sz="1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
        <p:nvSpPr>
          <p:cNvPr id="7" name="Rectangle 6"/>
          <p:cNvSpPr/>
          <p:nvPr/>
        </p:nvSpPr>
        <p:spPr>
          <a:xfrm>
            <a:off x="1828800" y="2362200"/>
            <a:ext cx="59436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Thank You for booking food order. Your Order will be placed in your room in next 30 minutes. </a:t>
            </a:r>
          </a:p>
          <a:p>
            <a:pPr marL="342900" indent="-342900">
              <a:buAutoNum type="arabicPeriod"/>
            </a:pPr>
            <a:r>
              <a:rPr lang="en-US" dirty="0" smtClean="0"/>
              <a:t>Egg &amp; Omelet</a:t>
            </a:r>
          </a:p>
          <a:p>
            <a:pPr marL="342900" indent="-342900">
              <a:buAutoNum type="arabicPeriod"/>
            </a:pPr>
            <a:r>
              <a:rPr lang="en-US" dirty="0" smtClean="0"/>
              <a:t>Pizza</a:t>
            </a:r>
          </a:p>
          <a:p>
            <a:pPr marL="342900" indent="-342900"/>
            <a:r>
              <a:rPr lang="en-US" dirty="0" smtClean="0"/>
              <a:t>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the order is booked, information will be sent to Kitchen using hotel information system.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buAutoNum type="arabicPeriod"/>
            </a:pPr>
            <a:r>
              <a:rPr lang="en-US" dirty="0" smtClean="0"/>
              <a:t>Music</a:t>
            </a:r>
          </a:p>
          <a:p>
            <a:pPr marL="342900" indent="-342900">
              <a:lnSpc>
                <a:spcPct val="150000"/>
              </a:lnSpc>
              <a:buAutoNum type="arabicPeriod"/>
            </a:pPr>
            <a:r>
              <a:rPr lang="en-US" dirty="0" smtClean="0"/>
              <a:t>Movies</a:t>
            </a:r>
          </a:p>
          <a:p>
            <a:pPr marL="342900" indent="-342900">
              <a:lnSpc>
                <a:spcPct val="150000"/>
              </a:lnSpc>
              <a:buAutoNum type="arabicPeriod"/>
            </a:pPr>
            <a:r>
              <a:rPr lang="en-US" dirty="0" smtClean="0"/>
              <a:t>Games</a:t>
            </a:r>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Music &amp; Entertainment</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Customer can listen as well as download the movies , Music &amp; Games from this menu.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a:p>
            <a:pPr marL="342900" indent="-342900">
              <a:lnSpc>
                <a:spcPct val="150000"/>
              </a:lnSpc>
              <a:buAutoNum type="arabicPeriod"/>
            </a:pPr>
            <a:r>
              <a:rPr lang="en-US" dirty="0" smtClean="0"/>
              <a:t>Restaurants</a:t>
            </a:r>
          </a:p>
          <a:p>
            <a:pPr marL="800100" lvl="1" indent="-342900">
              <a:lnSpc>
                <a:spcPct val="150000"/>
              </a:lnSpc>
              <a:buAutoNum type="arabicPeriod"/>
            </a:pPr>
            <a:r>
              <a:rPr lang="en-US" dirty="0" smtClean="0"/>
              <a:t>Indian</a:t>
            </a:r>
          </a:p>
          <a:p>
            <a:pPr marL="800100" lvl="1" indent="-342900">
              <a:lnSpc>
                <a:spcPct val="150000"/>
              </a:lnSpc>
              <a:buAutoNum type="arabicPeriod"/>
            </a:pPr>
            <a:r>
              <a:rPr lang="en-US" dirty="0" smtClean="0"/>
              <a:t>Italian</a:t>
            </a:r>
          </a:p>
          <a:p>
            <a:pPr marL="800100" lvl="1" indent="-342900">
              <a:lnSpc>
                <a:spcPct val="150000"/>
              </a:lnSpc>
              <a:buAutoNum type="arabicPeriod"/>
            </a:pPr>
            <a:r>
              <a:rPr lang="en-US" dirty="0" smtClean="0"/>
              <a:t>Japanese</a:t>
            </a:r>
          </a:p>
          <a:p>
            <a:pPr marL="342900" indent="-342900">
              <a:lnSpc>
                <a:spcPct val="150000"/>
              </a:lnSpc>
              <a:buAutoNum type="arabicPeriod"/>
            </a:pPr>
            <a:r>
              <a:rPr lang="en-US" dirty="0" smtClean="0"/>
              <a:t>Business Centre</a:t>
            </a:r>
          </a:p>
          <a:p>
            <a:pPr marL="342900" indent="-342900">
              <a:lnSpc>
                <a:spcPct val="150000"/>
              </a:lnSpc>
              <a:buAutoNum type="arabicPeriod"/>
            </a:pPr>
            <a:r>
              <a:rPr lang="en-US" dirty="0" smtClean="0"/>
              <a:t>Spa</a:t>
            </a:r>
          </a:p>
          <a:p>
            <a:pPr marL="342900" indent="-342900">
              <a:lnSpc>
                <a:spcPct val="150000"/>
              </a:lnSpc>
              <a:buAutoNum type="arabicPeriod"/>
            </a:pPr>
            <a:r>
              <a:rPr lang="en-US" dirty="0" smtClean="0"/>
              <a:t>Gym</a:t>
            </a:r>
          </a:p>
          <a:p>
            <a:pPr marL="342900" indent="-342900">
              <a:lnSpc>
                <a:spcPct val="150000"/>
              </a:lnSpc>
              <a:buAutoNum type="arabicPeriod"/>
            </a:pPr>
            <a:r>
              <a:rPr lang="en-US" dirty="0" smtClean="0"/>
              <a:t>Shops</a:t>
            </a:r>
          </a:p>
          <a:p>
            <a:pPr marL="342900" indent="-342900">
              <a:lnSpc>
                <a:spcPct val="150000"/>
              </a:lnSpc>
              <a:buAutoNum type="arabicPeriod"/>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Know Your Hotel</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in house guest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43000" y="1143000"/>
            <a:ext cx="7391400" cy="525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ct val="150000"/>
              </a:lnSpc>
            </a:pPr>
            <a:endParaRPr lang="en-US" dirty="0" smtClean="0"/>
          </a:p>
        </p:txBody>
      </p:sp>
      <p:sp>
        <p:nvSpPr>
          <p:cNvPr id="6" name="Rectangle 5"/>
          <p:cNvSpPr/>
          <p:nvPr/>
        </p:nvSpPr>
        <p:spPr>
          <a:xfrm>
            <a:off x="1600200" y="1143000"/>
            <a:ext cx="6629400" cy="6096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            Order your food</a:t>
            </a:r>
            <a:endParaRPr lang="en-US" b="1" dirty="0">
              <a:solidFill>
                <a:schemeClr val="bg1"/>
              </a:solidFill>
            </a:endParaRPr>
          </a:p>
        </p:txBody>
      </p:sp>
      <p:pic>
        <p:nvPicPr>
          <p:cNvPr id="1026" name="Picture 2" descr="http://t2.gstatic.com/images?q=tbn:ANd9GcQ-DDndS6m3_Xl-gQyal6EbvquaIpGUJbAkwYGTuyKrhnMHgzg1pQ"/>
          <p:cNvPicPr>
            <a:picLocks noChangeAspect="1" noChangeArrowheads="1"/>
          </p:cNvPicPr>
          <p:nvPr/>
        </p:nvPicPr>
        <p:blipFill>
          <a:blip r:embed="rId2" cstate="print"/>
          <a:srcRect/>
          <a:stretch>
            <a:fillRect/>
          </a:stretch>
        </p:blipFill>
        <p:spPr bwMode="auto">
          <a:xfrm>
            <a:off x="1600199" y="1143000"/>
            <a:ext cx="1500555" cy="609600"/>
          </a:xfrm>
          <a:prstGeom prst="rect">
            <a:avLst/>
          </a:prstGeom>
          <a:noFill/>
        </p:spPr>
      </p:pic>
      <p:sp>
        <p:nvSpPr>
          <p:cNvPr id="8" name="Explosion 2 7"/>
          <p:cNvSpPr/>
          <p:nvPr/>
        </p:nvSpPr>
        <p:spPr>
          <a:xfrm>
            <a:off x="457200" y="76200"/>
            <a:ext cx="5105400" cy="914400"/>
          </a:xfrm>
          <a:prstGeom prst="irregularSeal2">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Scenario for restaurant guest</a:t>
            </a:r>
            <a:endParaRPr lang="en-US" dirty="0"/>
          </a:p>
        </p:txBody>
      </p:sp>
      <p:sp>
        <p:nvSpPr>
          <p:cNvPr id="7" name="Rectangle 6"/>
          <p:cNvSpPr/>
          <p:nvPr/>
        </p:nvSpPr>
        <p:spPr>
          <a:xfrm>
            <a:off x="1828800" y="2286000"/>
            <a:ext cx="59436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Dear Guest</a:t>
            </a:r>
          </a:p>
          <a:p>
            <a:pPr algn="ctr"/>
            <a:r>
              <a:rPr lang="en-US" dirty="0" smtClean="0"/>
              <a:t>We value your dining with us. Kindly book your order</a:t>
            </a:r>
          </a:p>
          <a:p>
            <a:pPr marL="342900" indent="-342900"/>
            <a:r>
              <a:rPr lang="en-US" dirty="0" smtClean="0"/>
              <a:t> </a:t>
            </a:r>
          </a:p>
          <a:p>
            <a:pPr algn="ctr"/>
            <a:endParaRPr lang="en-US" dirty="0"/>
          </a:p>
        </p:txBody>
      </p:sp>
      <p:sp>
        <p:nvSpPr>
          <p:cNvPr id="9" name="Flowchart: Punched Tape 8"/>
          <p:cNvSpPr/>
          <p:nvPr/>
        </p:nvSpPr>
        <p:spPr>
          <a:xfrm>
            <a:off x="1676400" y="5105400"/>
            <a:ext cx="6324600" cy="1066800"/>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Please note once guest selects the option, It will inform the kitchen using Hotel Information system </a:t>
            </a:r>
            <a:endParaRPr lang="en-US" dirty="0"/>
          </a:p>
        </p:txBody>
      </p:sp>
      <p:graphicFrame>
        <p:nvGraphicFramePr>
          <p:cNvPr id="10" name="Table 9"/>
          <p:cNvGraphicFramePr>
            <a:graphicFrameLocks noGrp="1"/>
          </p:cNvGraphicFramePr>
          <p:nvPr/>
        </p:nvGraphicFramePr>
        <p:xfrm>
          <a:off x="2514600" y="2819400"/>
          <a:ext cx="3276600" cy="1828800"/>
        </p:xfrm>
        <a:graphic>
          <a:graphicData uri="http://schemas.openxmlformats.org/drawingml/2006/table">
            <a:tbl>
              <a:tblPr/>
              <a:tblGrid>
                <a:gridCol w="1020580"/>
                <a:gridCol w="2256020"/>
              </a:tblGrid>
              <a:tr h="314794">
                <a:tc>
                  <a:txBody>
                    <a:bodyPr/>
                    <a:lstStyle/>
                    <a:p>
                      <a:pPr algn="l" fontAlgn="b"/>
                      <a:r>
                        <a:rPr lang="en-US" sz="1100" b="1" i="0" u="none" strike="noStrike" dirty="0">
                          <a:solidFill>
                            <a:srgbClr val="000000"/>
                          </a:solidFill>
                          <a:latin typeface="Calibri"/>
                        </a:rPr>
                        <a:t>Menu</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100" b="1" i="0" u="none" strike="noStrike">
                          <a:solidFill>
                            <a:srgbClr val="000000"/>
                          </a:solidFill>
                          <a:latin typeface="Calibri"/>
                        </a:rPr>
                        <a:t>Price</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r>
              <a:tr h="299803">
                <a:tc>
                  <a:txBody>
                    <a:bodyPr/>
                    <a:lstStyle/>
                    <a:p>
                      <a:pPr algn="l" fontAlgn="b"/>
                      <a:r>
                        <a:rPr lang="en-US" sz="1100" b="0" i="0" u="none" strike="noStrike">
                          <a:solidFill>
                            <a:srgbClr val="000000"/>
                          </a:solidFill>
                          <a:latin typeface="Calibri"/>
                        </a:rPr>
                        <a:t>Pizza</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200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803">
                <a:tc>
                  <a:txBody>
                    <a:bodyPr/>
                    <a:lstStyle/>
                    <a:p>
                      <a:pPr algn="l" fontAlgn="b"/>
                      <a:r>
                        <a:rPr lang="en-US" sz="1100" b="0" i="0" u="none" strike="noStrike">
                          <a:solidFill>
                            <a:srgbClr val="000000"/>
                          </a:solidFill>
                          <a:latin typeface="Calibri"/>
                        </a:rPr>
                        <a:t>Burger</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400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803">
                <a:tc>
                  <a:txBody>
                    <a:bodyPr/>
                    <a:lstStyle/>
                    <a:p>
                      <a:pPr algn="l" fontAlgn="b"/>
                      <a:r>
                        <a:rPr lang="en-US" sz="1100" b="0" i="0" u="none" strike="noStrike">
                          <a:solidFill>
                            <a:srgbClr val="000000"/>
                          </a:solidFill>
                          <a:latin typeface="Calibri"/>
                        </a:rPr>
                        <a:t>Egg &amp; Omelete</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500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9803">
                <a:tc>
                  <a:txBody>
                    <a:bodyPr/>
                    <a:lstStyle/>
                    <a:p>
                      <a:pPr algn="l" fontAlgn="b"/>
                      <a:r>
                        <a:rPr lang="en-US" sz="1100" b="1" i="0" u="none" strike="noStrike" dirty="0">
                          <a:solidFill>
                            <a:srgbClr val="000000"/>
                          </a:solidFill>
                          <a:latin typeface="Calibri"/>
                        </a:rPr>
                        <a:t>Fish Curry</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800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794">
                <a:tc>
                  <a:txBody>
                    <a:bodyPr/>
                    <a:lstStyle/>
                    <a:p>
                      <a:pPr algn="l" fontAlgn="b"/>
                      <a:r>
                        <a:rPr lang="en-US" sz="1100" b="1" i="0" u="none" strike="noStrike" dirty="0">
                          <a:solidFill>
                            <a:srgbClr val="000000"/>
                          </a:solidFill>
                          <a:latin typeface="Calibri"/>
                        </a:rPr>
                        <a:t>Chicken Curry</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1000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cxnSp>
        <p:nvCxnSpPr>
          <p:cNvPr id="12" name="Straight Connector 11"/>
          <p:cNvCxnSpPr/>
          <p:nvPr/>
        </p:nvCxnSpPr>
        <p:spPr>
          <a:xfrm>
            <a:off x="4572000" y="2819400"/>
            <a:ext cx="0" cy="1828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495800" y="2923401"/>
            <a:ext cx="1352614" cy="276999"/>
          </a:xfrm>
          <a:prstGeom prst="rect">
            <a:avLst/>
          </a:prstGeom>
          <a:noFill/>
        </p:spPr>
        <p:txBody>
          <a:bodyPr wrap="none" rtlCol="0">
            <a:spAutoFit/>
          </a:bodyPr>
          <a:lstStyle/>
          <a:p>
            <a:r>
              <a:rPr lang="en-US" sz="1200" b="1" dirty="0" smtClean="0"/>
              <a:t>Select your option</a:t>
            </a:r>
            <a:endParaRPr lang="en-US" sz="1200" b="1" dirty="0"/>
          </a:p>
        </p:txBody>
      </p:sp>
      <p:sp>
        <p:nvSpPr>
          <p:cNvPr id="16" name="Oval 15"/>
          <p:cNvSpPr/>
          <p:nvPr/>
        </p:nvSpPr>
        <p:spPr>
          <a:xfrm>
            <a:off x="4724400" y="32004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4724400" y="35052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4724400" y="38100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724400" y="41148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4724400" y="4419600"/>
            <a:ext cx="152400"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572000" y="4676001"/>
            <a:ext cx="891013" cy="276999"/>
          </a:xfrm>
          <a:prstGeom prst="rect">
            <a:avLst/>
          </a:prstGeom>
          <a:solidFill>
            <a:srgbClr val="FFFF00"/>
          </a:solidFill>
          <a:ln>
            <a:noFill/>
          </a:ln>
        </p:spPr>
        <p:txBody>
          <a:bodyPr wrap="none" rtlCol="0">
            <a:spAutoFit/>
          </a:bodyPr>
          <a:lstStyle/>
          <a:p>
            <a:r>
              <a:rPr lang="en-US" sz="1200" b="1" dirty="0" smtClean="0"/>
              <a:t>Order Now</a:t>
            </a:r>
            <a:endParaRPr lang="en-US" sz="12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TotalTime>
  <Words>575</Words>
  <Application>Microsoft Office PowerPoint</Application>
  <PresentationFormat>On-screen Show (4:3)</PresentationFormat>
  <Paragraphs>129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Chandan Mishra</cp:lastModifiedBy>
  <cp:revision>14</cp:revision>
  <dcterms:created xsi:type="dcterms:W3CDTF">2006-08-16T00:00:00Z</dcterms:created>
  <dcterms:modified xsi:type="dcterms:W3CDTF">2013-10-15T02:10:05Z</dcterms:modified>
</cp:coreProperties>
</file>